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Familjen Grotesk" panose="020B0604020202020204" charset="0"/>
      <p:regular r:id="rId12"/>
      <p:bold r:id="rId13"/>
      <p:italic r:id="rId14"/>
      <p:boldItalic r:id="rId15"/>
    </p:embeddedFont>
    <p:embeddedFont>
      <p:font typeface="Work Sans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13B59-CF3A-3007-6B1B-9BC4E884E267}" v="19" dt="2025-03-29T21:10:26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e456308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e456308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e456308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e456308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e456308f7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e456308f7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737ce42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737ce42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737ce427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737ce427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e456308f7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e456308f7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737ce427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d737ce427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737ce427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d737ce427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737ce427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737ce427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2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3"/>
          <p:cNvSpPr>
            <a:spLocks noGrp="1"/>
          </p:cNvSpPr>
          <p:nvPr>
            <p:ph type="pic" idx="2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3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">
  <p:cSld name="CUSTOM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 descr="Abstract background.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>
            <a:spLocks noGrp="1"/>
          </p:cNvSpPr>
          <p:nvPr>
            <p:ph type="pic" idx="2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3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2">
  <p:cSld name="CUSTOM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" name="Google Shape;147;p25"/>
          <p:cNvSpPr>
            <a:spLocks noGrp="1"/>
          </p:cNvSpPr>
          <p:nvPr>
            <p:ph type="pic" idx="2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>
            <a:spLocks noGrp="1"/>
          </p:cNvSpPr>
          <p:nvPr>
            <p:ph type="pic" idx="2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4" name="Google Shape;154;p26"/>
          <p:cNvSpPr>
            <a:spLocks noGrp="1"/>
          </p:cNvSpPr>
          <p:nvPr>
            <p:ph type="pic" idx="3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5" name="Google Shape;155;p26"/>
          <p:cNvSpPr>
            <a:spLocks noGrp="1"/>
          </p:cNvSpPr>
          <p:nvPr>
            <p:ph type="pic" idx="4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" name="Google Shape;156;p26"/>
          <p:cNvSpPr>
            <a:spLocks noGrp="1"/>
          </p:cNvSpPr>
          <p:nvPr>
            <p:ph type="pic" idx="5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6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26"/>
          <p:cNvCxnSpPr>
            <a:stCxn id="162" idx="6"/>
            <a:endCxn id="163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6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" name="Google Shape;166;p26"/>
          <p:cNvCxnSpPr>
            <a:stCxn id="167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6"/>
          <p:cNvCxnSpPr>
            <a:endCxn id="169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6"/>
          <p:cNvCxnSpPr>
            <a:stCxn id="156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6"/>
          <p:cNvSpPr txBox="1">
            <a:spLocks noGrp="1"/>
          </p:cNvSpPr>
          <p:nvPr>
            <p:ph type="body" idx="7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8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9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3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4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15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6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>
            <a:spLocks noGrp="1"/>
          </p:cNvSpPr>
          <p:nvPr>
            <p:ph type="pic" idx="2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7"/>
          <p:cNvSpPr>
            <a:spLocks noGrp="1"/>
          </p:cNvSpPr>
          <p:nvPr>
            <p:ph type="pic" idx="3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>
            <a:spLocks noGrp="1"/>
          </p:cNvSpPr>
          <p:nvPr>
            <p:ph type="pic" idx="4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>
            <a:spLocks noGrp="1"/>
          </p:cNvSpPr>
          <p:nvPr>
            <p:ph type="pic" idx="5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 txBox="1">
            <a:spLocks noGrp="1"/>
          </p:cNvSpPr>
          <p:nvPr>
            <p:ph type="subTitle" idx="1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6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7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8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9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3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14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5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3">
  <p:cSld name="CUSTOM_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>
            <a:spLocks noGrp="1"/>
          </p:cNvSpPr>
          <p:nvPr>
            <p:ph type="pic" idx="2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3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2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3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ubTitle" idx="2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3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Chart">
  <p:cSld name="CUSTOM_7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title" idx="2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title" idx="3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 idx="4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5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4">
  <p:cSld name="CUSTOM_8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>
            <a:spLocks noGrp="1"/>
          </p:cNvSpPr>
          <p:nvPr>
            <p:ph type="pic" idx="2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2"/>
          <p:cNvSpPr txBox="1">
            <a:spLocks noGrp="1"/>
          </p:cNvSpPr>
          <p:nvPr>
            <p:ph type="body" idx="1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3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body" idx="4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Statistics">
  <p:cSld name="CUSTOM_9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3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subTitle" idx="1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2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title" idx="3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 idx="5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subTitle" idx="6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 idx="7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8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 idx="9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3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">
  <p:cSld name="CUSTOM_1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 descr="Abstract background.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>
            <a:spLocks noGrp="1"/>
          </p:cNvSpPr>
          <p:nvPr>
            <p:ph type="subTitle" idx="1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2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3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4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5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6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7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8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9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13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7" name="Google Shape;267;p34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Quote">
  <p:cSld name="CUSTOM_1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5" descr="Abstract background.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2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marL="914400" lvl="1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marL="1371600" lvl="2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marL="1828800" lvl="3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marL="2286000" lvl="4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marL="2743200" lvl="5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marL="3200400" lvl="6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marL="3657600" lvl="7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s Phone + Tablet">
  <p:cSld name="CUSTOM_1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6"/>
          <p:cNvSpPr>
            <a:spLocks noGrp="1"/>
          </p:cNvSpPr>
          <p:nvPr>
            <p:ph type="pic" idx="2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6"/>
          <p:cNvSpPr>
            <a:spLocks noGrp="1"/>
          </p:cNvSpPr>
          <p:nvPr>
            <p:ph type="pic" idx="3"/>
          </p:nvPr>
        </p:nvSpPr>
        <p:spPr>
          <a:xfrm>
            <a:off x="3502638" y="866550"/>
            <a:ext cx="4531500" cy="3409500"/>
          </a:xfrm>
          <a:prstGeom prst="roundRect">
            <a:avLst>
              <a:gd name="adj" fmla="val 4099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36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sldNum" idx="4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3 Phones">
  <p:cSld name="CUSTOM_1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7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7"/>
          <p:cNvSpPr>
            <a:spLocks noGrp="1"/>
          </p:cNvSpPr>
          <p:nvPr>
            <p:ph type="pic" idx="2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37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7"/>
          <p:cNvSpPr txBox="1">
            <a:spLocks noGrp="1"/>
          </p:cNvSpPr>
          <p:nvPr>
            <p:ph type="sldNum" idx="3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0" name="Google Shape;290;p37"/>
          <p:cNvSpPr>
            <a:spLocks noGrp="1"/>
          </p:cNvSpPr>
          <p:nvPr>
            <p:ph type="pic" idx="4"/>
          </p:nvPr>
        </p:nvSpPr>
        <p:spPr>
          <a:xfrm>
            <a:off x="3764988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37"/>
          <p:cNvSpPr>
            <a:spLocks noGrp="1"/>
          </p:cNvSpPr>
          <p:nvPr>
            <p:ph type="pic" idx="5"/>
          </p:nvPr>
        </p:nvSpPr>
        <p:spPr>
          <a:xfrm>
            <a:off x="642011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Phone + Desktop">
  <p:cSld name="CUSTOM_1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8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8"/>
          <p:cNvSpPr>
            <a:spLocks noGrp="1"/>
          </p:cNvSpPr>
          <p:nvPr>
            <p:ph type="pic" idx="2"/>
          </p:nvPr>
        </p:nvSpPr>
        <p:spPr>
          <a:xfrm>
            <a:off x="3417343" y="934850"/>
            <a:ext cx="4630500" cy="2606700"/>
          </a:xfrm>
          <a:prstGeom prst="roundRect">
            <a:avLst>
              <a:gd name="adj" fmla="val 112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38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sldNum" idx="3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0" name="Google Shape;300;p38"/>
          <p:cNvSpPr>
            <a:spLocks noGrp="1"/>
          </p:cNvSpPr>
          <p:nvPr>
            <p:ph type="pic" idx="4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jpg"/><Relationship Id="rId5" Type="http://schemas.openxmlformats.org/officeDocument/2006/relationships/hyperlink" Target="https://www.kaggle.com/datasets/alistairking/nyc-building-energy-efficiency-ratings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cs.2022.10436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doi.org/10.3390/en16062574" TargetMode="External"/><Relationship Id="rId4" Type="http://schemas.openxmlformats.org/officeDocument/2006/relationships/hyperlink" Target="https://doi.org/10.3390/en1604160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ENERGY CONSUMPTION - NEW YORK CITY</a:t>
            </a:r>
            <a:endParaRPr/>
          </a:p>
        </p:txBody>
      </p:sp>
      <p:pic>
        <p:nvPicPr>
          <p:cNvPr id="306" name="Google Shape;306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t="30248" b="30248"/>
          <a:stretch/>
        </p:blipFill>
        <p:spPr>
          <a:xfrm>
            <a:off x="0" y="2914459"/>
            <a:ext cx="9144003" cy="1344000"/>
          </a:xfrm>
          <a:prstGeom prst="rect">
            <a:avLst/>
          </a:prstGeom>
        </p:spPr>
      </p:pic>
      <p:sp>
        <p:nvSpPr>
          <p:cNvPr id="307" name="Google Shape;307;p39"/>
          <p:cNvSpPr txBox="1">
            <a:spLocks noGrp="1"/>
          </p:cNvSpPr>
          <p:nvPr>
            <p:ph type="subTitle" idx="1"/>
          </p:nvPr>
        </p:nvSpPr>
        <p:spPr>
          <a:xfrm>
            <a:off x="135589" y="4292295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12.12.24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THESIS PRESENTATION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subTitle" idx="3"/>
          </p:nvPr>
        </p:nvSpPr>
        <p:spPr>
          <a:xfrm>
            <a:off x="3100296" y="4292295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PRESENTATOR: SIEDAH MORGAN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INDIANA UNIVERSITY SOUTHEAST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26C32724-A507-DEEB-3B20-FF540446F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56413" y="4384795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t="7229" b="7220"/>
          <a:stretch/>
        </p:blipFill>
        <p:spPr>
          <a:xfrm>
            <a:off x="4634650" y="7375"/>
            <a:ext cx="4509300" cy="5143501"/>
          </a:xfrm>
          <a:prstGeom prst="rect">
            <a:avLst/>
          </a:prstGeom>
        </p:spPr>
      </p:pic>
      <p:sp>
        <p:nvSpPr>
          <p:cNvPr id="315" name="Google Shape;315;p40"/>
          <p:cNvSpPr txBox="1">
            <a:spLocks noGrp="1"/>
          </p:cNvSpPr>
          <p:nvPr>
            <p:ph type="title"/>
          </p:nvPr>
        </p:nvSpPr>
        <p:spPr>
          <a:xfrm>
            <a:off x="118775" y="390950"/>
            <a:ext cx="4395900" cy="24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900"/>
              <a:t>BUILDING ENERGY CONSUMPTION IS A MAJOR CONSUMPTION TO GREENHOUSE GASES</a:t>
            </a:r>
            <a:endParaRPr sz="2900"/>
          </a:p>
        </p:txBody>
      </p:sp>
      <p:sp>
        <p:nvSpPr>
          <p:cNvPr id="316" name="Google Shape;316;p40"/>
          <p:cNvSpPr txBox="1">
            <a:spLocks noGrp="1"/>
          </p:cNvSpPr>
          <p:nvPr>
            <p:ph type="body" idx="3"/>
          </p:nvPr>
        </p:nvSpPr>
        <p:spPr>
          <a:xfrm>
            <a:off x="118775" y="3711500"/>
            <a:ext cx="4395900" cy="11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●"/>
            </a:pPr>
            <a:r>
              <a:rPr lang="en" sz="2000"/>
              <a:t>Privately owned 25000 sq ft +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●"/>
            </a:pPr>
            <a:r>
              <a:rPr lang="en" sz="2000"/>
              <a:t>City owned 10000 sq ft +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●"/>
            </a:pPr>
            <a:r>
              <a:rPr lang="en" sz="2000"/>
              <a:t>Report monthly electricity and gas consumption</a:t>
            </a:r>
            <a:endParaRPr sz="2000"/>
          </a:p>
        </p:txBody>
      </p:sp>
      <p:sp>
        <p:nvSpPr>
          <p:cNvPr id="317" name="Google Shape;317;p40"/>
          <p:cNvSpPr txBox="1"/>
          <p:nvPr/>
        </p:nvSpPr>
        <p:spPr>
          <a:xfrm>
            <a:off x="230250" y="2928675"/>
            <a:ext cx="3092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LOCAL LAW 84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322832BA-5A67-03B8-AE2D-00C3F75B1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31893" y="4190700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7489" r="7498"/>
          <a:stretch/>
        </p:blipFill>
        <p:spPr>
          <a:xfrm>
            <a:off x="4634650" y="7375"/>
            <a:ext cx="4509300" cy="5143501"/>
          </a:xfrm>
          <a:prstGeom prst="rect">
            <a:avLst/>
          </a:prstGeom>
        </p:spPr>
      </p:pic>
      <p:sp>
        <p:nvSpPr>
          <p:cNvPr id="323" name="Google Shape;323;p41"/>
          <p:cNvSpPr txBox="1">
            <a:spLocks noGrp="1"/>
          </p:cNvSpPr>
          <p:nvPr>
            <p:ph type="title"/>
          </p:nvPr>
        </p:nvSpPr>
        <p:spPr>
          <a:xfrm>
            <a:off x="126525" y="405575"/>
            <a:ext cx="43959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900"/>
              <a:t>INCREASE IN BUILDING ENERGY CONSUMPTION RESEARCH SINCE 2017</a:t>
            </a:r>
            <a:endParaRPr sz="2900"/>
          </a:p>
        </p:txBody>
      </p:sp>
      <p:sp>
        <p:nvSpPr>
          <p:cNvPr id="324" name="Google Shape;324;p41"/>
          <p:cNvSpPr txBox="1">
            <a:spLocks noGrp="1"/>
          </p:cNvSpPr>
          <p:nvPr>
            <p:ph type="body" idx="3"/>
          </p:nvPr>
        </p:nvSpPr>
        <p:spPr>
          <a:xfrm>
            <a:off x="173250" y="2344600"/>
            <a:ext cx="4395900" cy="14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●"/>
            </a:pPr>
            <a:r>
              <a:rPr lang="en" sz="2000"/>
              <a:t>Less data on residential buildings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●"/>
            </a:pPr>
            <a:r>
              <a:rPr lang="en" sz="2000"/>
              <a:t>Building sensory equipment is expensive</a:t>
            </a:r>
            <a:endParaRPr sz="2000"/>
          </a:p>
        </p:txBody>
      </p:sp>
      <p:sp>
        <p:nvSpPr>
          <p:cNvPr id="325" name="Google Shape;325;p41"/>
          <p:cNvSpPr txBox="1"/>
          <p:nvPr/>
        </p:nvSpPr>
        <p:spPr>
          <a:xfrm>
            <a:off x="230250" y="3809375"/>
            <a:ext cx="42846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Thesis:</a:t>
            </a:r>
            <a:r>
              <a:rPr lang="en" sz="2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Commercial buildings do not consume more energy than residential buildings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" name="Slide 3 V2">
            <a:hlinkClick r:id="" action="ppaction://media"/>
            <a:extLst>
              <a:ext uri="{FF2B5EF4-FFF2-40B4-BE49-F238E27FC236}">
                <a16:creationId xmlns:a16="http://schemas.microsoft.com/office/drawing/2014/main" id="{064B7E89-8B4B-46C6-3BBF-DF249C88A1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7979" y="4169134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>
            <a:spLocks noGrp="1"/>
          </p:cNvSpPr>
          <p:nvPr>
            <p:ph type="title" idx="4294967295"/>
          </p:nvPr>
        </p:nvSpPr>
        <p:spPr>
          <a:xfrm>
            <a:off x="80350" y="407075"/>
            <a:ext cx="4434300" cy="2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DATASET</a:t>
            </a:r>
            <a:endParaRPr sz="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DESCRIPTION</a:t>
            </a:r>
            <a:endParaRPr sz="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https://www.kaggle.com/datasets/alistairking/nyc-building-energy-efficiency-ratings</a:t>
            </a:r>
            <a:endParaRPr sz="7000" baseline="-2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/>
          </a:p>
        </p:txBody>
      </p:sp>
      <p:pic>
        <p:nvPicPr>
          <p:cNvPr id="331" name="Google Shape;331;p42" descr="Three power engineers inspect a solar power plant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t="42934" b="30449"/>
          <a:stretch/>
        </p:blipFill>
        <p:spPr>
          <a:xfrm>
            <a:off x="0" y="3520200"/>
            <a:ext cx="9144003" cy="1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/>
        </p:nvSpPr>
        <p:spPr>
          <a:xfrm>
            <a:off x="4952450" y="237850"/>
            <a:ext cx="4100100" cy="27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FEATURES</a:t>
            </a:r>
            <a:endParaRPr sz="1800" dirty="0">
              <a:solidFill>
                <a:schemeClr val="lt1"/>
              </a:solidFill>
              <a:latin typeface="Work Sans"/>
              <a:ea typeface="Work Sans"/>
              <a:cs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lt1"/>
              </a:solidFill>
              <a:latin typeface="Work Sans"/>
              <a:ea typeface="Work Sans"/>
              <a:cs typeface="Work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800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10_Digit_BBL</a:t>
            </a:r>
            <a:endParaRPr sz="1800" dirty="0">
              <a:solidFill>
                <a:schemeClr val="lt1"/>
              </a:solidFill>
              <a:latin typeface="Work Sans"/>
              <a:ea typeface="Work Sans"/>
              <a:cs typeface="Work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800" err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Street_Number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800" err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Street_Name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800" err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DOF_Gross_Square_Footage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800" err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Energy_Efficiency_Grade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800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Energy_Star_1-100_Score</a:t>
            </a:r>
            <a:endParaRPr sz="1800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107C983F-FE23-6C9D-7C4C-DC7F85D60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4063" y="4330879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/>
        </p:nvSpPr>
        <p:spPr>
          <a:xfrm>
            <a:off x="568575" y="389800"/>
            <a:ext cx="8157000" cy="8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VISUALIZING VARIABLES</a:t>
            </a:r>
            <a:endParaRPr sz="3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38" name="Google Shape;338;p43"/>
          <p:cNvPicPr preferRelativeResize="0"/>
          <p:nvPr/>
        </p:nvPicPr>
        <p:blipFill rotWithShape="1">
          <a:blip r:embed="rId5">
            <a:alphaModFix/>
          </a:blip>
          <a:srcRect r="52150" b="31290"/>
          <a:stretch/>
        </p:blipFill>
        <p:spPr>
          <a:xfrm>
            <a:off x="152400" y="1392100"/>
            <a:ext cx="2933301" cy="236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 rotWithShape="1">
          <a:blip r:embed="rId6">
            <a:alphaModFix/>
          </a:blip>
          <a:srcRect r="51686" b="22438"/>
          <a:stretch/>
        </p:blipFill>
        <p:spPr>
          <a:xfrm>
            <a:off x="3238100" y="1392100"/>
            <a:ext cx="2623451" cy="236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 rotWithShape="1">
          <a:blip r:embed="rId7">
            <a:alphaModFix/>
          </a:blip>
          <a:srcRect r="52403" b="31328"/>
          <a:stretch/>
        </p:blipFill>
        <p:spPr>
          <a:xfrm>
            <a:off x="6013950" y="1386449"/>
            <a:ext cx="2933301" cy="237937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/>
          <p:nvPr/>
        </p:nvSpPr>
        <p:spPr>
          <a:xfrm>
            <a:off x="161200" y="4003425"/>
            <a:ext cx="293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Normal distribution with left skew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3133000" y="4003425"/>
            <a:ext cx="293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Normal distribution with left skew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6037375" y="3959475"/>
            <a:ext cx="287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Nonlinear results for numerical variables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F6E0D9C0-D4F7-A964-F82D-1E4E2620E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18158" y="4212266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129558" y="250770"/>
            <a:ext cx="4406683" cy="803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3000" dirty="0"/>
              <a:t>TWO</a:t>
            </a:r>
            <a:r>
              <a:rPr lang="en" sz="3200" dirty="0"/>
              <a:t> </a:t>
            </a:r>
            <a:r>
              <a:rPr lang="en" sz="3000" dirty="0"/>
              <a:t>SAMPLE T-TEST</a:t>
            </a:r>
            <a:endParaRPr lang="en-US" sz="3000"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3"/>
          </p:nvPr>
        </p:nvSpPr>
        <p:spPr>
          <a:xfrm>
            <a:off x="144600" y="3407369"/>
            <a:ext cx="44532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indent="-355600">
              <a:buSzPts val="2000"/>
            </a:pPr>
            <a:endParaRPr lang="en" sz="1800" dirty="0"/>
          </a:p>
          <a:p>
            <a:pPr indent="-355600">
              <a:buSzPts val="2000"/>
            </a:pPr>
            <a:endParaRPr lang="en" sz="2000" dirty="0"/>
          </a:p>
          <a:p>
            <a:pPr indent="-355600">
              <a:buSzPts val="2000"/>
            </a:pPr>
            <a:endParaRPr lang="en" sz="2000" dirty="0"/>
          </a:p>
          <a:p>
            <a:pPr marL="457200" lvl="0" indent="-355600" algn="l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●"/>
            </a:pPr>
            <a:r>
              <a:rPr lang="en" sz="2000" dirty="0"/>
              <a:t>P-value: 0.2714186030696413</a:t>
            </a:r>
            <a:endParaRPr sz="3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●"/>
            </a:pPr>
            <a:r>
              <a:rPr lang="en" sz="2000" dirty="0"/>
              <a:t>T-statistic: 1.106036230489975</a:t>
            </a:r>
            <a:endParaRPr sz="3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●"/>
            </a:pPr>
            <a:r>
              <a:rPr lang="en" sz="2000" dirty="0"/>
              <a:t>Confidence Interval: (-6.2016471246112985, 20.51559404725387)</a:t>
            </a:r>
            <a:endParaRPr sz="2000" dirty="0"/>
          </a:p>
          <a:p>
            <a:pPr indent="-355600">
              <a:buSzPts val="2000"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Null hypothesis:</a:t>
            </a:r>
            <a:r>
              <a:rPr lang="en" sz="2000" dirty="0"/>
              <a:t> Difference of the means of the energy scores of residential and commercial buildings is equal to zero, cannot be rejected.</a:t>
            </a:r>
            <a:endParaRPr sz="3000" dirty="0"/>
          </a:p>
        </p:txBody>
      </p:sp>
      <p:sp>
        <p:nvSpPr>
          <p:cNvPr id="350" name="Google Shape;350;p44"/>
          <p:cNvSpPr txBox="1"/>
          <p:nvPr/>
        </p:nvSpPr>
        <p:spPr>
          <a:xfrm>
            <a:off x="230250" y="853253"/>
            <a:ext cx="3092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RESULTS: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1" name="Google Shape;351;p44"/>
          <p:cNvPicPr preferRelativeResize="0"/>
          <p:nvPr/>
        </p:nvPicPr>
        <p:blipFill rotWithShape="1">
          <a:blip r:embed="rId5">
            <a:alphaModFix/>
          </a:blip>
          <a:srcRect r="41331" b="12679"/>
          <a:stretch/>
        </p:blipFill>
        <p:spPr>
          <a:xfrm>
            <a:off x="4572000" y="0"/>
            <a:ext cx="4571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6821687F-B367-BA1E-E186-542303607D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50507" y="4266182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/>
        </p:nvSpPr>
        <p:spPr>
          <a:xfrm>
            <a:off x="374481" y="466000"/>
            <a:ext cx="8157000" cy="8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PREDICTING ENERGY SCORES</a:t>
            </a:r>
            <a:endParaRPr sz="3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542200" y="1565025"/>
            <a:ext cx="4117800" cy="3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Best Model:</a:t>
            </a:r>
            <a:r>
              <a:rPr lang="en" sz="2200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2600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Linear regression model with an 80/20 split</a:t>
            </a:r>
            <a:endParaRPr sz="2600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Results:</a:t>
            </a:r>
            <a:r>
              <a:rPr lang="en" sz="2600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MSE of 20.8 and an R-squared of 0.952828</a:t>
            </a:r>
            <a:endParaRPr sz="3000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38EFAB1A-A9BE-D1D2-49C4-EB77D35573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7554" y="4169134"/>
            <a:ext cx="730250" cy="730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983E4-74C2-96DA-A5AE-622862184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169" y="1438455"/>
            <a:ext cx="3377909" cy="308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body" idx="4294967295"/>
          </p:nvPr>
        </p:nvSpPr>
        <p:spPr>
          <a:xfrm>
            <a:off x="681564" y="1297745"/>
            <a:ext cx="7739700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 dirty="0"/>
              <a:t>Study indicates no difference between energy scores of residential and </a:t>
            </a:r>
            <a:r>
              <a:rPr lang="en" sz="2600"/>
              <a:t>commercial buildings</a:t>
            </a:r>
            <a:endParaRPr lang="en-US"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 dirty="0"/>
              <a:t>Residential buildings only represented 20% of data</a:t>
            </a:r>
            <a:endParaRPr sz="2600" dirty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 dirty="0"/>
              <a:t>Social media can be leveraged to assist building occupancy data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DF36E-F14C-4B2F-64E5-BC643ACF749D}"/>
              </a:ext>
            </a:extLst>
          </p:cNvPr>
          <p:cNvSpPr txBox="1"/>
          <p:nvPr/>
        </p:nvSpPr>
        <p:spPr>
          <a:xfrm>
            <a:off x="1047006" y="497477"/>
            <a:ext cx="649619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sz="3800" dirty="0">
                <a:solidFill>
                  <a:srgbClr val="FFFFFF"/>
                </a:solidFill>
                <a:latin typeface="Work Sans"/>
              </a:rPr>
              <a:t>CONCLUSION</a:t>
            </a:r>
            <a:endParaRPr lang="en-US" dirty="0"/>
          </a:p>
        </p:txBody>
      </p:sp>
      <p:pic>
        <p:nvPicPr>
          <p:cNvPr id="4" name="Slide 8">
            <a:hlinkClick r:id="" action="ppaction://media"/>
            <a:extLst>
              <a:ext uri="{FF2B5EF4-FFF2-40B4-BE49-F238E27FC236}">
                <a16:creationId xmlns:a16="http://schemas.microsoft.com/office/drawing/2014/main" id="{2DB01D0E-AD42-0121-895D-73C75F1633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6592" y="4126002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>
            <a:spLocks noGrp="1"/>
          </p:cNvSpPr>
          <p:nvPr>
            <p:ph type="body" idx="4294967295"/>
          </p:nvPr>
        </p:nvSpPr>
        <p:spPr>
          <a:xfrm>
            <a:off x="702139" y="396025"/>
            <a:ext cx="7739700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LIST OF REFERENCES</a:t>
            </a:r>
            <a:endParaRPr sz="3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1. Dougherty, T., Jain, R. (2023). Invisible walls: Exploration of microclimate effects on building energy consumption in New York City. Sustainable Cities and Society, 90.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9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https://doi.org/10.1016/j.scs.2022.104364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2. Hossain J, Kadir AFA, Hanafi AN, Shareef H, Khatib T, Baharin KA, Sulaima MF. (2023). A review on optimal energy management in commercial buildings. Energies.16(4):1609.</a:t>
            </a:r>
            <a:r>
              <a:rPr lang="en" sz="19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</a:t>
            </a:r>
            <a:r>
              <a:rPr lang="en" sz="19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https://doi.org/10.3390/en16041609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3. Olu-Ajayi, R., Alaka, H., Owolabi, H., Akanbi, L., &amp; Ganiyu, S. (2023). Data-driven tools for building energy consumption prediction: a review. Energies,16(6):2574. </a:t>
            </a:r>
            <a:r>
              <a:rPr lang="en" sz="19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https://doi.org/10.3390/en16062574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Conference Event Presentation</vt:lpstr>
      <vt:lpstr>BUILDING ENERGY CONSUMPTION - NEW YORK CITY</vt:lpstr>
      <vt:lpstr>BUILDING ENERGY CONSUMPTION IS A MAJOR CONSUMPTION TO GREENHOUSE GASES</vt:lpstr>
      <vt:lpstr>INCREASE IN BUILDING ENERGY CONSUMPTION RESEARCH SINCE 2017</vt:lpstr>
      <vt:lpstr>DATASET DESCRIPTION  https://www.kaggle.com/datasets/alistairking/nyc-building-energy-efficiency-ratings </vt:lpstr>
      <vt:lpstr>PowerPoint Presentation</vt:lpstr>
      <vt:lpstr>TWO SAMPLE T-TEST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120</cp:revision>
  <dcterms:modified xsi:type="dcterms:W3CDTF">2025-03-30T00:23:13Z</dcterms:modified>
</cp:coreProperties>
</file>